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374" r:id="rId2"/>
    <p:sldId id="375" r:id="rId3"/>
    <p:sldId id="376" r:id="rId4"/>
    <p:sldId id="377" r:id="rId5"/>
    <p:sldId id="378" r:id="rId6"/>
    <p:sldId id="257" r:id="rId7"/>
    <p:sldId id="262" r:id="rId8"/>
    <p:sldId id="263" r:id="rId9"/>
    <p:sldId id="258" r:id="rId10"/>
    <p:sldId id="259" r:id="rId11"/>
    <p:sldId id="260" r:id="rId12"/>
    <p:sldId id="290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91" r:id="rId21"/>
    <p:sldId id="272" r:id="rId22"/>
    <p:sldId id="273" r:id="rId23"/>
    <p:sldId id="274" r:id="rId24"/>
    <p:sldId id="275" r:id="rId25"/>
    <p:sldId id="292" r:id="rId26"/>
    <p:sldId id="280" r:id="rId27"/>
    <p:sldId id="277" r:id="rId28"/>
    <p:sldId id="278" r:id="rId29"/>
    <p:sldId id="307" r:id="rId30"/>
    <p:sldId id="282" r:id="rId31"/>
    <p:sldId id="283" r:id="rId32"/>
    <p:sldId id="293" r:id="rId33"/>
    <p:sldId id="308" r:id="rId34"/>
    <p:sldId id="285" r:id="rId35"/>
    <p:sldId id="295" r:id="rId36"/>
    <p:sldId id="309" r:id="rId37"/>
    <p:sldId id="296" r:id="rId38"/>
    <p:sldId id="310" r:id="rId39"/>
    <p:sldId id="297" r:id="rId40"/>
    <p:sldId id="299" r:id="rId41"/>
    <p:sldId id="301" r:id="rId42"/>
    <p:sldId id="302" r:id="rId43"/>
    <p:sldId id="311" r:id="rId44"/>
    <p:sldId id="312" r:id="rId45"/>
    <p:sldId id="303" r:id="rId46"/>
    <p:sldId id="315" r:id="rId47"/>
    <p:sldId id="316" r:id="rId48"/>
    <p:sldId id="317" r:id="rId49"/>
    <p:sldId id="318" r:id="rId50"/>
    <p:sldId id="319" r:id="rId51"/>
    <p:sldId id="321" r:id="rId52"/>
    <p:sldId id="320" r:id="rId53"/>
    <p:sldId id="323" r:id="rId54"/>
    <p:sldId id="324" r:id="rId55"/>
    <p:sldId id="335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6" r:id="rId66"/>
    <p:sldId id="339" r:id="rId67"/>
    <p:sldId id="340" r:id="rId68"/>
    <p:sldId id="337" r:id="rId69"/>
    <p:sldId id="342" r:id="rId70"/>
    <p:sldId id="341" r:id="rId71"/>
    <p:sldId id="343" r:id="rId72"/>
    <p:sldId id="345" r:id="rId73"/>
    <p:sldId id="356" r:id="rId74"/>
    <p:sldId id="357" r:id="rId75"/>
    <p:sldId id="358" r:id="rId76"/>
    <p:sldId id="359" r:id="rId77"/>
    <p:sldId id="355" r:id="rId78"/>
    <p:sldId id="373" r:id="rId79"/>
    <p:sldId id="347" r:id="rId80"/>
    <p:sldId id="360" r:id="rId81"/>
    <p:sldId id="349" r:id="rId82"/>
    <p:sldId id="361" r:id="rId83"/>
    <p:sldId id="369" r:id="rId84"/>
    <p:sldId id="350" r:id="rId85"/>
    <p:sldId id="362" r:id="rId86"/>
    <p:sldId id="363" r:id="rId87"/>
    <p:sldId id="364" r:id="rId88"/>
    <p:sldId id="365" r:id="rId89"/>
    <p:sldId id="351" r:id="rId90"/>
    <p:sldId id="366" r:id="rId91"/>
    <p:sldId id="352" r:id="rId92"/>
    <p:sldId id="367" r:id="rId93"/>
    <p:sldId id="368" r:id="rId94"/>
    <p:sldId id="353" r:id="rId95"/>
    <p:sldId id="371" r:id="rId96"/>
    <p:sldId id="370" r:id="rId97"/>
    <p:sldId id="372" r:id="rId98"/>
    <p:sldId id="380" r:id="rId99"/>
    <p:sldId id="387" r:id="rId100"/>
    <p:sldId id="381" r:id="rId101"/>
    <p:sldId id="382" r:id="rId102"/>
    <p:sldId id="385" r:id="rId103"/>
    <p:sldId id="384" r:id="rId104"/>
    <p:sldId id="386" r:id="rId105"/>
    <p:sldId id="383" r:id="rId10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378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  <p14:sldId id="29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14 Grid Search" id="{9A40330F-E9CD-9E4B-AD43-F6BB12CFD242}">
          <p14:sldIdLst>
            <p14:sldId id="336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  <p14:sldId id="343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55"/>
            <p14:sldId id="373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SVM" id="{CD40D952-9EE3-2444-8817-A13836A74DA7}">
          <p14:sldIdLst>
            <p14:sldId id="349"/>
            <p14:sldId id="361"/>
            <p14:sldId id="369"/>
          </p14:sldIdLst>
        </p14:section>
        <p14:section name="19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20 Feature Selection" id="{3930263B-FCF6-A04B-81DE-6795A3DF0A3C}">
          <p14:sldIdLst>
            <p14:sldId id="351"/>
            <p14:sldId id="366"/>
          </p14:sldIdLst>
        </p14:section>
        <p14:section name="21 DBSCAN and Hierarchical" id="{9DC28EFC-42FD-2A4D-A272-94989CBCC722}">
          <p14:sldIdLst>
            <p14:sldId id="352"/>
            <p14:sldId id="367"/>
            <p14:sldId id="368"/>
          </p14:sldIdLst>
        </p14:section>
        <p14:section name="22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Automated Machine Learning" id="{D50A1F98-8EEE-A44C-829C-0DC2BC6A16EA}">
          <p14:sldIdLst>
            <p14:sldId id="380"/>
            <p14:sldId id="387"/>
          </p14:sldIdLst>
        </p14:section>
        <p14:section name="What to do next" id="{3B2EB3F0-5BBD-374F-A6DC-994AE5D48F33}">
          <p14:sldIdLst>
            <p14:sldId id="381"/>
            <p14:sldId id="382"/>
            <p14:sldId id="385"/>
            <p14:sldId id="384"/>
            <p14:sldId id="386"/>
            <p14:sldId id="3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4572" autoAdjust="0"/>
  </p:normalViewPr>
  <p:slideViewPr>
    <p:cSldViewPr snapToGrid="0" snapToObjects="1">
      <p:cViewPr>
        <p:scale>
          <a:sx n="65" d="100"/>
          <a:sy n="65" d="100"/>
        </p:scale>
        <p:origin x="-2752" y="-8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handoutMaster" Target="handoutMasters/handoutMaster1.xml"/><Relationship Id="rId109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54" y="6295206"/>
            <a:ext cx="2473569" cy="4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ursera.org/learn/machine-learning" TargetMode="External"/><Relationship Id="rId3" Type="http://schemas.openxmlformats.org/officeDocument/2006/relationships/hyperlink" Target="http://www.udacity.com/course/deep-learning--ud73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4" Type="http://schemas.openxmlformats.org/officeDocument/2006/relationships/hyperlink" Target="https://github.com/rhiever/webstep-sklearn-quickstar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ndalolson.com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rhiever/webstep-sklearn-quickstart.git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6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Machine Learning in Python</a:t>
            </a:r>
            <a:br>
              <a:rPr lang="en-US" sz="3600" dirty="0" smtClean="0"/>
            </a:br>
            <a:r>
              <a:rPr lang="en-US" sz="3600" dirty="0" smtClean="0"/>
              <a:t>with </a:t>
            </a:r>
            <a:r>
              <a:rPr lang="en-US" sz="3600" dirty="0" err="1" smtClean="0"/>
              <a:t>scikit</a:t>
            </a:r>
            <a:r>
              <a:rPr lang="en-US" sz="3600" dirty="0" smtClean="0"/>
              <a:t>-learn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3366FF"/>
                </a:solidFill>
              </a:rPr>
              <a:t>Dr. Randy Olson</a:t>
            </a:r>
            <a:endParaRPr lang="en-US" sz="28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rso@randalolson.com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smtClean="0">
                <a:solidFill>
                  <a:srgbClr val="3366FF"/>
                </a:solidFill>
              </a:rPr>
              <a:t>@</a:t>
            </a:r>
            <a:r>
              <a:rPr lang="en-US" sz="2400" dirty="0" err="1" smtClean="0">
                <a:solidFill>
                  <a:srgbClr val="3366FF"/>
                </a:solidFill>
              </a:rPr>
              <a:t>randal_olson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randalolson.com</a:t>
            </a:r>
            <a:endParaRPr lang="en-US" sz="2400" dirty="0" smtClean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</a:t>
            </a:r>
            <a:r>
              <a:rPr lang="en-US" sz="1800" dirty="0" smtClean="0"/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02 </a:t>
            </a:r>
            <a:r>
              <a:rPr lang="en-US" sz="1800" dirty="0"/>
              <a:t>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12 </a:t>
            </a:r>
            <a:r>
              <a:rPr lang="en-US" sz="1800" dirty="0"/>
              <a:t>Application: SMS spam </a:t>
            </a:r>
            <a:r>
              <a:rPr lang="en-US" sz="1800" dirty="0" smtClean="0"/>
              <a:t>classification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:00 AM - </a:t>
            </a:r>
            <a:r>
              <a:rPr lang="en-US" dirty="0"/>
              <a:t>3</a:t>
            </a:r>
            <a:r>
              <a:rPr lang="en-US" dirty="0" smtClean="0"/>
              <a:t>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/>
              <a:t>Learn advanced ML methods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3136612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DeepLearningBook.org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/>
              <a:t>Learn advanced ML methods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</a:t>
            </a:r>
          </a:p>
          <a:p>
            <a:r>
              <a:rPr lang="en-US" dirty="0" smtClean="0"/>
              <a:t>Read</a:t>
            </a:r>
          </a:p>
          <a:p>
            <a:r>
              <a:rPr lang="en-US" dirty="0" smtClean="0"/>
              <a:t>Take online courses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66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coursera.org</a:t>
            </a:r>
            <a:r>
              <a:rPr lang="en-US" dirty="0">
                <a:hlinkClick r:id="rId2"/>
              </a:rPr>
              <a:t>/learn/machine-</a:t>
            </a:r>
            <a:r>
              <a:rPr lang="en-US" dirty="0" smtClean="0">
                <a:hlinkClick r:id="rId2"/>
              </a:rPr>
              <a:t>learning</a:t>
            </a:r>
            <a:endParaRPr lang="en-US" dirty="0" smtClean="0"/>
          </a:p>
          <a:p>
            <a:r>
              <a:rPr lang="en-US" dirty="0" smtClean="0"/>
              <a:t>Deep Learning (</a:t>
            </a:r>
            <a:r>
              <a:rPr lang="en-US" dirty="0" err="1" smtClean="0"/>
              <a:t>Udacity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udacity.com</a:t>
            </a:r>
            <a:r>
              <a:rPr lang="en-US" dirty="0">
                <a:hlinkClick r:id="rId3"/>
              </a:rPr>
              <a:t>/course/deep-learning--ud730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Courses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AM - 3:00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Decision trees and random forests</a:t>
            </a:r>
            <a:r>
              <a:rPr lang="en-US" sz="1800" dirty="0" smtClean="0"/>
              <a:t>, </a:t>
            </a:r>
            <a:r>
              <a:rPr lang="en-US" sz="1800" dirty="0"/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</a:t>
            </a:r>
            <a:r>
              <a:rPr lang="en-US" sz="1800" dirty="0" smtClean="0"/>
              <a:t>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</a:t>
            </a:r>
            <a:r>
              <a:rPr lang="en-US" sz="1800" b="1" dirty="0" smtClean="0">
                <a:latin typeface="Helvetica"/>
                <a:cs typeface="Helvetica"/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 many, many more </a:t>
            </a:r>
            <a:r>
              <a:rPr lang="is-IS" sz="2800" dirty="0" smtClean="0">
                <a:latin typeface="Helvetica Light"/>
                <a:cs typeface="Helvetica Light"/>
              </a:rPr>
              <a:t>…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delayed reward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E.g., Chess computer</a:t>
            </a: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</a:t>
            </a:r>
            <a:r>
              <a:rPr lang="en-US" sz="1050" dirty="0" smtClean="0">
                <a:latin typeface="Helvetica Light"/>
                <a:cs typeface="Helvetica Light"/>
              </a:rPr>
              <a:t>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8"/>
            <a:ext cx="8229600" cy="57154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AI researcher</a:t>
            </a:r>
          </a:p>
          <a:p>
            <a:pPr lvl="1"/>
            <a:r>
              <a:rPr lang="en-US" sz="2400" dirty="0" smtClean="0"/>
              <a:t>B.S. in CS, Uni. Central Florida (2010)</a:t>
            </a:r>
          </a:p>
          <a:p>
            <a:pPr lvl="1"/>
            <a:r>
              <a:rPr lang="en-US" sz="2400" dirty="0" smtClean="0"/>
              <a:t>Ph.D. in CS / EEBB, Michigan State Uni. (2015)</a:t>
            </a:r>
          </a:p>
          <a:p>
            <a:pPr lvl="1"/>
            <a:r>
              <a:rPr lang="en-US" sz="2400" dirty="0" smtClean="0"/>
              <a:t>Senior Data Scientist, Inst. Biomed. Inf. @ </a:t>
            </a:r>
            <a:r>
              <a:rPr lang="en-US" sz="2400" dirty="0" err="1" smtClean="0"/>
              <a:t>UPenn</a:t>
            </a:r>
            <a:endParaRPr lang="en-US" sz="2400" dirty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Data tinkerer</a:t>
            </a:r>
          </a:p>
          <a:p>
            <a:pPr lvl="1"/>
            <a:r>
              <a:rPr lang="en-US" sz="2400" dirty="0" smtClean="0"/>
              <a:t>Data blog: </a:t>
            </a:r>
            <a:r>
              <a:rPr lang="en-US" sz="2400" dirty="0" err="1" smtClean="0"/>
              <a:t>randalolson.com</a:t>
            </a:r>
            <a:r>
              <a:rPr lang="en-US" sz="2400" dirty="0" smtClean="0"/>
              <a:t>/blog/</a:t>
            </a:r>
          </a:p>
          <a:p>
            <a:pPr lvl="1"/>
            <a:r>
              <a:rPr lang="en-US" sz="2400" dirty="0" smtClean="0"/>
              <a:t>Community leader: </a:t>
            </a:r>
            <a:r>
              <a:rPr lang="en-US" sz="2400" dirty="0" err="1" smtClean="0"/>
              <a:t>reddit.com</a:t>
            </a:r>
            <a:r>
              <a:rPr lang="en-US" sz="2400" dirty="0" smtClean="0"/>
              <a:t>/r/</a:t>
            </a:r>
            <a:r>
              <a:rPr lang="en-US" sz="2400" dirty="0" err="1" smtClean="0"/>
              <a:t>DataIsBeautiful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 smtClean="0">
                <a:latin typeface="Helvetica"/>
                <a:cs typeface="Helvetica"/>
              </a:rPr>
              <a:t>02 </a:t>
            </a:r>
            <a:r>
              <a:rPr lang="en-US" sz="1800" b="1" dirty="0">
                <a:latin typeface="Helvetica"/>
                <a:cs typeface="Helvetica"/>
              </a:rPr>
              <a:t>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NumPy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Image source: “Why </a:t>
            </a:r>
            <a:r>
              <a:rPr lang="en-US" sz="1400" b="1" dirty="0"/>
              <a:t>Python is Slow: Looking Under the </a:t>
            </a:r>
            <a:r>
              <a:rPr lang="en-US" sz="1400" b="1" dirty="0" smtClean="0"/>
              <a:t>Hood” by Jake </a:t>
            </a:r>
            <a:r>
              <a:rPr lang="en-US" sz="1400" b="1" dirty="0" err="1" smtClean="0"/>
              <a:t>VanderPlas</a:t>
            </a:r>
            <a:endParaRPr lang="en-US" sz="14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build </a:t>
            </a:r>
            <a:r>
              <a:rPr lang="en-US" dirty="0">
                <a:latin typeface="Helvetica Light"/>
                <a:cs typeface="Helvetica Light"/>
              </a:rPr>
              <a:t>around a C </a:t>
            </a:r>
            <a:r>
              <a:rPr lang="en-US" dirty="0" smtClean="0">
                <a:latin typeface="Helvetica Light"/>
                <a:cs typeface="Helvetica Light"/>
              </a:rPr>
              <a:t>array with pointers </a:t>
            </a:r>
            <a:r>
              <a:rPr lang="en-US" dirty="0">
                <a:latin typeface="Helvetica Light"/>
                <a:cs typeface="Helvetica Light"/>
              </a:rPr>
              <a:t>to a contiguous data buffer of </a:t>
            </a:r>
            <a:r>
              <a:rPr lang="en-US" dirty="0" smtClean="0">
                <a:latin typeface="Helvetica Light"/>
                <a:cs typeface="Helvetica Light"/>
              </a:rPr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 smtClean="0"/>
              <a:t>&gt;</a:t>
            </a:r>
            <a:r>
              <a:rPr lang="en-US" sz="1200" dirty="0"/>
              <a:t>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  <a:endParaRPr lang="en-US" sz="1200" dirty="0" smtClean="0"/>
          </a:p>
          <a:p>
            <a:r>
              <a:rPr lang="en-US" sz="1200" dirty="0" smtClean="0"/>
              <a:t>integers </a:t>
            </a:r>
            <a:r>
              <a:rPr lang="en-US" sz="1200" dirty="0"/>
              <a:t>or slices, not </a:t>
            </a:r>
            <a:r>
              <a:rPr lang="en-US" sz="1200" dirty="0" smtClean="0"/>
              <a:t>list</a:t>
            </a:r>
            <a:endParaRPr lang="en-US" sz="1200" dirty="0"/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Scipy</a:t>
            </a:r>
            <a:r>
              <a:rPr lang="en-US" b="1" dirty="0"/>
              <a:t> 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</a:t>
            </a:r>
            <a:r>
              <a:rPr lang="en-US" dirty="0" smtClean="0">
                <a:latin typeface="Andale Mono"/>
                <a:cs typeface="Andale Mono"/>
              </a:rPr>
              <a:t>= </a:t>
            </a:r>
            <a:r>
              <a:rPr lang="en-US" dirty="0" err="1" smtClean="0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</a:t>
            </a:r>
            <a:r>
              <a:rPr lang="is-IS" dirty="0" smtClean="0">
                <a:latin typeface="Andale Mono"/>
                <a:cs typeface="Andale Mono"/>
              </a:rPr>
              <a:t>1</a:t>
            </a:r>
            <a:endParaRPr lang="de-DE" dirty="0" smtClean="0">
              <a:latin typeface="Andale Mono"/>
              <a:cs typeface="Andale Mono"/>
            </a:endParaRPr>
          </a:p>
          <a:p>
            <a:r>
              <a:rPr lang="de-DE" dirty="0" smtClean="0">
                <a:latin typeface="Andale Mono"/>
                <a:cs typeface="Andale Mono"/>
              </a:rPr>
              <a:t>&gt;</a:t>
            </a:r>
            <a:r>
              <a:rPr lang="de-DE" dirty="0">
                <a:latin typeface="Andale Mono"/>
                <a:cs typeface="Andale Mono"/>
              </a:rPr>
              <a:t>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</a:t>
            </a:r>
            <a:r>
              <a:rPr lang="pt-BR" dirty="0" smtClean="0">
                <a:latin typeface="Andale Mono"/>
                <a:cs typeface="Andale Mono"/>
              </a:rPr>
              <a:t>]</a:t>
            </a:r>
            <a:endParaRPr lang="pt-BR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mu</a:t>
            </a:r>
            <a:r>
              <a:rPr lang="en-US" dirty="0">
                <a:latin typeface="Andale Mono"/>
                <a:cs typeface="Andale Mono"/>
              </a:rPr>
              <a:t>, sigma = 200, 25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x </a:t>
            </a:r>
            <a:r>
              <a:rPr lang="en-US" dirty="0">
                <a:latin typeface="Andale Mono"/>
                <a:cs typeface="Andale Mono"/>
              </a:rPr>
              <a:t>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 smtClean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>
                <a:latin typeface="Andale Mono"/>
                <a:cs typeface="Andale Mono"/>
              </a:rPr>
              <a:t>alpha=0.75)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</a:t>
            </a:r>
            <a:r>
              <a:rPr lang="en-US" sz="2400" dirty="0" smtClean="0">
                <a:latin typeface="Andale Mono"/>
                <a:cs typeface="Andale Mono"/>
              </a:rPr>
              <a:t>make_</a:t>
            </a:r>
            <a:r>
              <a:rPr lang="is-IS" sz="2400" dirty="0" smtClean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kind of problems you apply machine learning to</a:t>
            </a:r>
          </a:p>
          <a:p>
            <a:r>
              <a:rPr lang="en-US" sz="2400" dirty="0" smtClean="0"/>
              <a:t>Python scientific computing ecosystem</a:t>
            </a:r>
          </a:p>
          <a:p>
            <a:r>
              <a:rPr lang="en-US" sz="2400" dirty="0" smtClean="0"/>
              <a:t>How the </a:t>
            </a:r>
            <a:r>
              <a:rPr lang="en-US" sz="2400" b="1" dirty="0" smtClean="0"/>
              <a:t>data should be shaped </a:t>
            </a:r>
            <a:r>
              <a:rPr lang="en-US" sz="2400" dirty="0" smtClean="0"/>
              <a:t>for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interface</a:t>
            </a:r>
          </a:p>
          <a:p>
            <a:r>
              <a:rPr lang="en-US" sz="2400" dirty="0" smtClean="0"/>
              <a:t>How to </a:t>
            </a:r>
            <a:r>
              <a:rPr lang="en-US" sz="2400" b="1" dirty="0" smtClean="0"/>
              <a:t>build and use</a:t>
            </a:r>
            <a:r>
              <a:rPr lang="en-US" sz="2400" dirty="0" smtClean="0"/>
              <a:t>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ML models</a:t>
            </a:r>
          </a:p>
          <a:p>
            <a:pPr lvl="1"/>
            <a:r>
              <a:rPr lang="en-US" sz="2000" dirty="0" smtClean="0"/>
              <a:t>Both for </a:t>
            </a:r>
            <a:r>
              <a:rPr lang="en-US" sz="2000" b="1" dirty="0" smtClean="0"/>
              <a:t>supervised</a:t>
            </a:r>
            <a:r>
              <a:rPr lang="en-US" sz="2000" dirty="0" smtClean="0"/>
              <a:t> and </a:t>
            </a:r>
            <a:r>
              <a:rPr lang="en-US" sz="2000" b="1" dirty="0" smtClean="0"/>
              <a:t>unsupervised</a:t>
            </a:r>
            <a:r>
              <a:rPr lang="en-US" sz="2000" dirty="0" smtClean="0"/>
              <a:t> ML</a:t>
            </a:r>
          </a:p>
          <a:p>
            <a:r>
              <a:rPr lang="en-US" sz="2400" b="1" dirty="0" smtClean="0"/>
              <a:t>Cross-validation </a:t>
            </a:r>
            <a:r>
              <a:rPr lang="en-US" sz="2400" dirty="0" smtClean="0"/>
              <a:t>and model overfitting/</a:t>
            </a:r>
            <a:r>
              <a:rPr lang="en-US" sz="2400" dirty="0" err="1" smtClean="0"/>
              <a:t>underfitting</a:t>
            </a:r>
            <a:endParaRPr lang="en-US" sz="2400" dirty="0" smtClean="0"/>
          </a:p>
          <a:p>
            <a:r>
              <a:rPr lang="en-US" sz="2400" b="1" dirty="0" smtClean="0"/>
              <a:t>Hyperparameter optimization </a:t>
            </a:r>
            <a:r>
              <a:rPr lang="en-US" sz="2400" dirty="0" smtClean="0"/>
              <a:t>and grid search</a:t>
            </a:r>
          </a:p>
          <a:p>
            <a:r>
              <a:rPr lang="en-US" sz="2400" b="1" dirty="0" smtClean="0"/>
              <a:t>Feature preprocessing </a:t>
            </a:r>
            <a:r>
              <a:rPr lang="en-US" sz="2400" dirty="0" smtClean="0"/>
              <a:t>in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Putting it all together with </a:t>
            </a:r>
            <a:r>
              <a:rPr lang="en-US" sz="2400" b="1" dirty="0" err="1" smtClean="0"/>
              <a:t>sklearn</a:t>
            </a:r>
            <a:r>
              <a:rPr lang="en-US" sz="2400" b="1" dirty="0" smtClean="0"/>
              <a:t> Pipelines</a:t>
            </a:r>
          </a:p>
          <a:p>
            <a:r>
              <a:rPr lang="en-US" sz="2400" i="1" dirty="0" smtClean="0"/>
              <a:t>Teaser:</a:t>
            </a:r>
            <a:r>
              <a:rPr lang="en-US" sz="2400" dirty="0" smtClean="0"/>
              <a:t> Automated machine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</a:t>
            </a:r>
            <a:r>
              <a:rPr lang="en-US" sz="2000" dirty="0" smtClean="0">
                <a:latin typeface="Helvetica Light"/>
                <a:cs typeface="Helvetica Light"/>
              </a:rPr>
              <a:t>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  <a:endParaRPr lang="en-US" sz="1000" dirty="0" smtClean="0">
              <a:latin typeface="Helvetica Light"/>
              <a:cs typeface="Helvetica Light"/>
            </a:endParaRP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 smtClean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stimator.fit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 descr="re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91" y="2380344"/>
            <a:ext cx="54864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</a:t>
            </a:r>
            <a:r>
              <a:rPr lang="en-US" sz="3600" dirty="0" smtClean="0">
                <a:latin typeface="Andale Mono"/>
                <a:cs typeface="Andale Mono"/>
              </a:rPr>
              <a:t> =</a:t>
            </a:r>
            <a:r>
              <a:rPr lang="en-US" sz="3600" dirty="0" err="1" smtClean="0">
                <a:latin typeface="Andale Mono"/>
                <a:cs typeface="Andale Mono"/>
              </a:rPr>
              <a:t>coef</a:t>
            </a:r>
            <a:r>
              <a:rPr lang="en-US" sz="3600" dirty="0" smtClean="0">
                <a:latin typeface="Andale Mono"/>
                <a:cs typeface="Andale Mono"/>
              </a:rPr>
              <a:t>_[0]*X[0] + intercept_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880" y="5668612"/>
            <a:ext cx="3370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X[0] (feature variable)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2189650" y="3909964"/>
            <a:ext cx="2816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 (target variable)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Transformers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transformer.fit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X_train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X_train_transf</a:t>
            </a:r>
            <a:r>
              <a:rPr lang="en-US" sz="2000" dirty="0" smtClean="0">
                <a:latin typeface="Andale Mono"/>
                <a:cs typeface="Andale Mono"/>
              </a:rPr>
              <a:t> 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X_test_transf</a:t>
            </a:r>
            <a:r>
              <a:rPr lang="en-US" sz="2000" dirty="0" smtClean="0">
                <a:latin typeface="Andale Mono"/>
                <a:cs typeface="Andale Mono"/>
              </a:rPr>
              <a:t>  </a:t>
            </a:r>
            <a:r>
              <a:rPr lang="en-US" sz="2000" dirty="0">
                <a:latin typeface="Andale Mono"/>
                <a:cs typeface="Andale Mono"/>
              </a:rPr>
              <a:t>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X_test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  <a:endParaRPr lang="en-US" sz="20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won’t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/>
          <a:lstStyle/>
          <a:p>
            <a:r>
              <a:rPr lang="en-US" dirty="0" smtClean="0"/>
              <a:t>Advanced theory behind ML models</a:t>
            </a:r>
          </a:p>
          <a:p>
            <a:r>
              <a:rPr lang="en-US" dirty="0" smtClean="0"/>
              <a:t>ML models outside of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r>
              <a:rPr lang="en-US" dirty="0" smtClean="0"/>
              <a:t>Deep learning / Artificial neural networks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Advanced hyperparameter optimization</a:t>
            </a:r>
          </a:p>
          <a:p>
            <a:r>
              <a:rPr lang="en-US" dirty="0" smtClean="0"/>
              <a:t>Out-of-</a:t>
            </a:r>
            <a:r>
              <a:rPr lang="en-US" smtClean="0"/>
              <a:t>core learning</a:t>
            </a:r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577337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min-max scaling</a:t>
            </a:r>
          </a:p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(“normalization”)</a:t>
            </a: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 smtClean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for 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&amp; Categorical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49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Categorical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Nominal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Ordinal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[3.4, 4.7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[red, green, blue,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821"/>
            <a:ext cx="8229600" cy="39023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summary: By the end of Sunday,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should be able to perform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basic ML tasks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0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</a:t>
            </a:r>
            <a:r>
              <a:rPr lang="en-US" sz="2400" dirty="0" smtClean="0"/>
              <a:t>, state</a:t>
            </a:r>
            <a:r>
              <a:rPr lang="en-US" sz="2400" dirty="0"/>
              <a:t>:1</a:t>
            </a:r>
            <a:r>
              <a:rPr lang="en-US" sz="2400" dirty="0" smtClean="0"/>
              <a:t>, has</a:t>
            </a:r>
            <a:r>
              <a:rPr lang="en-US" sz="2400" dirty="0"/>
              <a:t>:2</a:t>
            </a:r>
            <a:r>
              <a:rPr lang="en-US" sz="2400" dirty="0" smtClean="0"/>
              <a:t>, its</a:t>
            </a:r>
            <a:r>
              <a:rPr lang="en-US" sz="2400" dirty="0"/>
              <a:t>:2</a:t>
            </a:r>
            <a:r>
              <a:rPr lang="en-US" sz="2400" dirty="0" smtClean="0"/>
              <a:t>, own</a:t>
            </a:r>
            <a:r>
              <a:rPr lang="en-US" sz="2400" dirty="0"/>
              <a:t>:2,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laws: </a:t>
            </a:r>
            <a:r>
              <a:rPr lang="en-US" sz="2400" dirty="0"/>
              <a:t>1, </a:t>
            </a:r>
            <a:r>
              <a:rPr lang="en-US" sz="2400" dirty="0" smtClean="0"/>
              <a:t>every: </a:t>
            </a:r>
            <a:r>
              <a:rPr lang="en-US" sz="2400" dirty="0"/>
              <a:t>1, </a:t>
            </a:r>
            <a:r>
              <a:rPr lang="en-US" sz="2400" dirty="0" smtClean="0"/>
              <a:t>country: </a:t>
            </a:r>
            <a:r>
              <a:rPr lang="en-US" sz="2400" dirty="0"/>
              <a:t>1, </a:t>
            </a:r>
            <a:r>
              <a:rPr lang="en-US" sz="2400" dirty="0" smtClean="0"/>
              <a:t>culture: </a:t>
            </a:r>
            <a:r>
              <a:rPr lang="en-US" sz="2400" dirty="0"/>
              <a:t>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Preprocessing &amp; Classification  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Contact Info:</a:t>
            </a:r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 smtClean="0">
                <a:latin typeface="Helvetica Light"/>
                <a:cs typeface="Helvetica Light"/>
              </a:rPr>
              <a:t>rso@randalolson.com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 smtClean="0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 smtClean="0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Tutorial material on </a:t>
            </a:r>
            <a:r>
              <a:rPr lang="en-US" sz="3600" dirty="0" err="1" smtClean="0">
                <a:latin typeface="Helvetica Light"/>
                <a:cs typeface="Helvetica Light"/>
              </a:rPr>
              <a:t>GitHub</a:t>
            </a:r>
            <a:r>
              <a:rPr lang="en-US" sz="3600" dirty="0" smtClean="0">
                <a:latin typeface="Helvetica Light"/>
                <a:cs typeface="Helvetica Light"/>
              </a:rPr>
              <a:t>: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139" y="1933087"/>
            <a:ext cx="788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github.com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rhiever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webstep-sklearn-quickstart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</a:t>
            </a:r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II</a:t>
            </a:r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 descr="nested-cv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8" b="4662"/>
          <a:stretch/>
        </p:blipFill>
        <p:spPr>
          <a:xfrm>
            <a:off x="1682970" y="809625"/>
            <a:ext cx="5651279" cy="531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431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</a:t>
            </a:r>
            <a:r>
              <a:rPr lang="en-US" sz="1800" b="1" dirty="0" err="1">
                <a:latin typeface="Helvetica"/>
                <a:cs typeface="Helvetica"/>
              </a:rPr>
              <a:t>hyperparameters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218844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 source: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http</a:t>
            </a:r>
            <a:r>
              <a:rPr lang="en-US" sz="1100" dirty="0"/>
              <a:t>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7 at 5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9" y="2422769"/>
            <a:ext cx="7580923" cy="11814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228156"/>
            <a:ext cx="9185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remote add upstream 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https://github.com/rhiever/webstep-sklearn-</a:t>
            </a:r>
            <a:r>
              <a:rPr lang="en-US" sz="1400" dirty="0" smtClean="0">
                <a:latin typeface="Andale Mono"/>
                <a:cs typeface="Andale Mono"/>
                <a:hlinkClick r:id="rId3"/>
              </a:rPr>
              <a:t>quickstart.git</a:t>
            </a:r>
            <a:endParaRPr lang="en-US" sz="1400" dirty="0" smtClean="0">
              <a:latin typeface="Andale Mono"/>
              <a:cs typeface="Andale Mono"/>
            </a:endParaRP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fetch upstream</a:t>
            </a: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528529" y="2333927"/>
            <a:ext cx="831273" cy="55336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2032088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a) Fork the Repository (if you haven’t done so already):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b) Sync an older fork: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 &amp;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 descr="pipeline_cross_validation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39" b="18056"/>
          <a:stretch/>
        </p:blipFill>
        <p:spPr>
          <a:xfrm>
            <a:off x="2825749" y="874574"/>
            <a:ext cx="4159251" cy="53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56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Receiver Operator Characteristic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5" name="Picture 4" descr="plot_roc_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54" y="769730"/>
            <a:ext cx="6358371" cy="47687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1829" y="5555446"/>
            <a:ext cx="6651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://scikit-</a:t>
            </a:r>
            <a:r>
              <a:rPr lang="en-US" sz="1400" dirty="0" err="1"/>
              <a:t>learn.org</a:t>
            </a:r>
            <a:r>
              <a:rPr lang="en-US" sz="1400" dirty="0"/>
              <a:t>/stable/_images/plot_roc_001.png</a:t>
            </a:r>
          </a:p>
        </p:txBody>
      </p:sp>
    </p:spTree>
    <p:extLst>
      <p:ext uri="{BB962C8B-B14F-4D97-AF65-F5344CB8AC3E}">
        <p14:creationId xmlns:p14="http://schemas.microsoft.com/office/powerpoint/2010/main" val="2034630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 descr="Screen Shot 2016-07-11 at 9.45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3" y="1396645"/>
            <a:ext cx="6426200" cy="1752600"/>
          </a:xfrm>
          <a:prstGeom prst="rect">
            <a:avLst/>
          </a:prstGeom>
        </p:spPr>
      </p:pic>
      <p:pic>
        <p:nvPicPr>
          <p:cNvPr id="6" name="Picture 5" descr="Screen Shot 2016-07-11 at 9.4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1802"/>
            <a:ext cx="9144000" cy="20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48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ndale Mono"/>
                <a:cs typeface="Andale Mono"/>
              </a:rPr>
              <a:t>jupyter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>
                <a:latin typeface="Andale Mono"/>
                <a:cs typeface="Andale Mono"/>
              </a:rPr>
              <a:t>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 smtClean="0">
                <a:latin typeface="Andale Mono"/>
                <a:cs typeface="Andale Mono"/>
              </a:rPr>
              <a:t>fetch_data.py</a:t>
            </a:r>
            <a:r>
              <a:rPr lang="en-US" sz="2800" dirty="0" smtClean="0">
                <a:latin typeface="Andale Mono"/>
                <a:cs typeface="Andale Mono"/>
              </a:rPr>
              <a:t>  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</a:t>
            </a:r>
            <a:r>
              <a:rPr lang="en-US" b="1" dirty="0" smtClean="0">
                <a:solidFill>
                  <a:srgbClr val="FF0000"/>
                </a:solidFill>
              </a:rPr>
              <a:t>MB!!!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check_env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9" y="1839247"/>
            <a:ext cx="7264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 smtClean="0">
                <a:latin typeface="Andale Mono"/>
                <a:cs typeface="Andale Mono"/>
              </a:rPr>
              <a:t> =   </a:t>
            </a:r>
            <a:r>
              <a:rPr lang="en-US" sz="1600" dirty="0" err="1" smtClean="0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r>
              <a:rPr lang="en-US" sz="1600" dirty="0" smtClean="0">
                <a:latin typeface="Andale Mono"/>
                <a:cs typeface="Andale Mono"/>
              </a:rPr>
              <a:t>* </a:t>
            </a:r>
            <a:r>
              <a:rPr lang="en-US" sz="1600" dirty="0" err="1" smtClean="0">
                <a:latin typeface="Andale Mono"/>
                <a:cs typeface="Andale Mono"/>
              </a:rPr>
              <a:t>coef</a:t>
            </a:r>
            <a:r>
              <a:rPr lang="en-US" sz="1600" dirty="0" smtClean="0">
                <a:latin typeface="Andale Mono"/>
                <a:cs typeface="Andale Mono"/>
              </a:rPr>
              <a:t>_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>
                <a:latin typeface="Andale Mono"/>
                <a:cs typeface="Andale Mono"/>
              </a:rPr>
              <a:t>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80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</a:t>
            </a:r>
            <a:r>
              <a:rPr lang="en-US" dirty="0">
                <a:latin typeface="Andale Mono"/>
                <a:cs typeface="Andale Mono"/>
              </a:rPr>
              <a:t>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</a:t>
            </a:r>
            <a:r>
              <a:rPr lang="en-US" dirty="0" smtClean="0">
                <a:latin typeface="Helvetica Light"/>
                <a:cs typeface="Helvetica Light"/>
              </a:rPr>
              <a:t>lope (=</a:t>
            </a:r>
            <a:r>
              <a:rPr lang="en-US" dirty="0" err="1" smtClean="0">
                <a:latin typeface="Helvetica Light"/>
                <a:cs typeface="Helvetica Light"/>
              </a:rPr>
              <a:t>Δy</a:t>
            </a:r>
            <a:r>
              <a:rPr lang="en-US" dirty="0" smtClean="0">
                <a:latin typeface="Helvetica Light"/>
                <a:cs typeface="Helvetica Light"/>
              </a:rPr>
              <a:t>/</a:t>
            </a:r>
            <a:r>
              <a:rPr lang="en-US" dirty="0" err="1" smtClean="0">
                <a:latin typeface="Helvetica Light"/>
                <a:cs typeface="Helvetica Light"/>
              </a:rPr>
              <a:t>Δx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70652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67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5" y="5507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Image source: 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14253821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8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6125" y="5316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0964184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Decision trees and random forests</a:t>
            </a:r>
            <a:r>
              <a:rPr lang="en-US" sz="1800" b="1" dirty="0" smtClean="0">
                <a:latin typeface="Helvetica"/>
                <a:cs typeface="Helvetica"/>
              </a:rPr>
              <a:t>, </a:t>
            </a:r>
            <a:r>
              <a:rPr lang="en-US" sz="1800" b="1" dirty="0">
                <a:latin typeface="Helvetica"/>
                <a:cs typeface="Helvetica"/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w. Continuous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Bagging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</a:t>
            </a:r>
          </a:p>
          <a:p>
            <a:pPr algn="ctr"/>
            <a:r>
              <a:rPr lang="en-US" sz="2800" dirty="0" smtClean="0"/>
              <a:t>Forests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Boosting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20 Supervised learning: F</a:t>
            </a:r>
            <a:r>
              <a:rPr lang="en-US" sz="1800" b="1" dirty="0" smtClean="0">
                <a:latin typeface="Helvetica"/>
                <a:cs typeface="Helvetica"/>
              </a:rPr>
              <a:t>eature </a:t>
            </a:r>
            <a:r>
              <a:rPr lang="en-US" sz="1800" b="1" dirty="0">
                <a:latin typeface="Helvetica"/>
                <a:cs typeface="Helvetica"/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Day 1 Session: Saturday, 9:</a:t>
            </a:r>
            <a:r>
              <a:rPr lang="en-US" sz="2800" dirty="0"/>
              <a:t>00 AM </a:t>
            </a:r>
            <a:r>
              <a:rPr lang="en-US" sz="2800" dirty="0" smtClean="0"/>
              <a:t>- 3:</a:t>
            </a:r>
            <a:r>
              <a:rPr lang="en-US" sz="2800" dirty="0"/>
              <a:t>00 </a:t>
            </a:r>
            <a:r>
              <a:rPr lang="en-US" sz="2800" dirty="0" smtClean="0"/>
              <a:t>PM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Day 2 Session: Sunday, 9:00 </a:t>
            </a:r>
            <a:r>
              <a:rPr lang="en-US" sz="2800" dirty="0"/>
              <a:t>A</a:t>
            </a:r>
            <a:r>
              <a:rPr lang="en-US" sz="2800" dirty="0" smtClean="0"/>
              <a:t>M - 3:00 PM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Dimensionality Reduction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Selection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Extraction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</a:t>
            </a:r>
            <a:r>
              <a:rPr lang="en-US" sz="1400" dirty="0" smtClean="0"/>
              <a:t>File:Hierarchical_clustering_simple_diagram.svg [</a:t>
            </a:r>
            <a:r>
              <a:rPr lang="sk-SK" sz="1400" dirty="0"/>
              <a:t>CC BY-SA </a:t>
            </a:r>
            <a:r>
              <a:rPr lang="sk-SK" sz="1400" dirty="0" smtClean="0"/>
              <a:t>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Automated machine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23 </a:t>
            </a:r>
            <a:r>
              <a:rPr lang="en-US" sz="1800" b="1" dirty="0" smtClean="0">
                <a:latin typeface="Helvetica"/>
                <a:cs typeface="Helvetica"/>
              </a:rPr>
              <a:t>Automated machine learning</a:t>
            </a:r>
            <a:endParaRPr lang="en-US" sz="1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606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/>
              <a:t>scikit</a:t>
            </a:r>
            <a:r>
              <a:rPr lang="en-US" sz="1200" dirty="0" err="1"/>
              <a:t>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4212</Words>
  <Application>Microsoft Macintosh PowerPoint</Application>
  <PresentationFormat>On-screen Show (4:3)</PresentationFormat>
  <Paragraphs>748</Paragraphs>
  <Slides>105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Machine Learning in Python with scikit-learn</vt:lpstr>
      <vt:lpstr>Who am I?</vt:lpstr>
      <vt:lpstr>What you will learn</vt:lpstr>
      <vt:lpstr>What you won’t learn</vt:lpstr>
      <vt:lpstr>In summary: By the end of Sunday,  you should be able to perform  basic ML tasks in Python</vt:lpstr>
      <vt:lpstr>Links</vt:lpstr>
      <vt:lpstr>Tutorial Setup I</vt:lpstr>
      <vt:lpstr>Tutorial Setup 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K-Nearest Neighbors</vt:lpstr>
      <vt:lpstr>Day 1 Session</vt:lpstr>
      <vt:lpstr>Supervised Workflow</vt:lpstr>
      <vt:lpstr>Supervised Workflow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Nested CV</vt:lpstr>
      <vt:lpstr>Day 2 Session</vt:lpstr>
      <vt:lpstr>Learning Curves</vt:lpstr>
      <vt:lpstr>Model Complexity</vt:lpstr>
      <vt:lpstr>Grid Search</vt:lpstr>
      <vt:lpstr>Day 2 Session</vt:lpstr>
      <vt:lpstr>Pipelines</vt:lpstr>
      <vt:lpstr>Pipelines &amp; Cross Validation</vt:lpstr>
      <vt:lpstr>Day 2 Session</vt:lpstr>
      <vt:lpstr>Confusion Matrix</vt:lpstr>
      <vt:lpstr>Classification Metrics I</vt:lpstr>
      <vt:lpstr>Classification Metrics II</vt:lpstr>
      <vt:lpstr>Classification Metrics III</vt:lpstr>
      <vt:lpstr>Receiver Operator Characteristic</vt:lpstr>
      <vt:lpstr>Multi-Class</vt:lpstr>
      <vt:lpstr>Day 2 Session</vt:lpstr>
      <vt:lpstr>Linear models for regression</vt:lpstr>
      <vt:lpstr>Day 2 Session</vt:lpstr>
      <vt:lpstr>Support Vector Machines</vt:lpstr>
      <vt:lpstr>Kernel Trick</vt:lpstr>
      <vt:lpstr>Day 2 Session</vt:lpstr>
      <vt:lpstr>Decision Trees</vt:lpstr>
      <vt:lpstr>Classification w.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PowerPoint Presentation</vt:lpstr>
      <vt:lpstr>What to do next?</vt:lpstr>
      <vt:lpstr>Recommended Books I</vt:lpstr>
      <vt:lpstr>Recommended Books II</vt:lpstr>
      <vt:lpstr>Recommended Books III</vt:lpstr>
      <vt:lpstr>What to do next?</vt:lpstr>
      <vt:lpstr>Recommended Courses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Randy Olson</cp:lastModifiedBy>
  <cp:revision>263</cp:revision>
  <dcterms:created xsi:type="dcterms:W3CDTF">2016-07-07T06:14:25Z</dcterms:created>
  <dcterms:modified xsi:type="dcterms:W3CDTF">2016-10-27T16:18:45Z</dcterms:modified>
</cp:coreProperties>
</file>